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4" r:id="rId3"/>
    <p:sldId id="273" r:id="rId4"/>
    <p:sldId id="276" r:id="rId5"/>
    <p:sldId id="275" r:id="rId6"/>
    <p:sldId id="257" r:id="rId7"/>
    <p:sldId id="258" r:id="rId8"/>
    <p:sldId id="259" r:id="rId9"/>
    <p:sldId id="260" r:id="rId10"/>
    <p:sldId id="261" r:id="rId11"/>
    <p:sldId id="262" r:id="rId12"/>
    <p:sldId id="266" r:id="rId13"/>
    <p:sldId id="263" r:id="rId14"/>
    <p:sldId id="277" r:id="rId15"/>
    <p:sldId id="265" r:id="rId16"/>
    <p:sldId id="267" r:id="rId17"/>
    <p:sldId id="268" r:id="rId18"/>
    <p:sldId id="269" r:id="rId19"/>
    <p:sldId id="270"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4698E0-8F90-4D7F-9B6B-8450F19F78C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368336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698E0-8F90-4D7F-9B6B-8450F19F78C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316351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698E0-8F90-4D7F-9B6B-8450F19F78C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78169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698E0-8F90-4D7F-9B6B-8450F19F78C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8D90-8BF3-4772-BDC1-0AB78C4274BC}"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10963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698E0-8F90-4D7F-9B6B-8450F19F78C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86503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04698E0-8F90-4D7F-9B6B-8450F19F78CC}" type="datetimeFigureOut">
              <a:rPr lang="en-US" smtClean="0"/>
              <a:pPr/>
              <a:t>15-May-20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394477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04698E0-8F90-4D7F-9B6B-8450F19F78CC}" type="datetimeFigureOut">
              <a:rPr lang="en-US" smtClean="0"/>
              <a:pPr/>
              <a:t>15-May-20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242685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698E0-8F90-4D7F-9B6B-8450F19F78C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27016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698E0-8F90-4D7F-9B6B-8450F19F78C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58860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698E0-8F90-4D7F-9B6B-8450F19F78C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65561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4698E0-8F90-4D7F-9B6B-8450F19F78C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320780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4698E0-8F90-4D7F-9B6B-8450F19F78C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295839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4698E0-8F90-4D7F-9B6B-8450F19F78CC}" type="datetimeFigureOut">
              <a:rPr lang="en-US" smtClean="0"/>
              <a:pPr/>
              <a:t>15-May-20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49521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4698E0-8F90-4D7F-9B6B-8450F19F78CC}" type="datetimeFigureOut">
              <a:rPr lang="en-US" smtClean="0"/>
              <a:pPr/>
              <a:t>15-May-20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330286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698E0-8F90-4D7F-9B6B-8450F19F78CC}" type="datetimeFigureOut">
              <a:rPr lang="en-US" smtClean="0"/>
              <a:pPr/>
              <a:t>15-May-20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270934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698E0-8F90-4D7F-9B6B-8450F19F78C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22626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698E0-8F90-4D7F-9B6B-8450F19F78C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18D90-8BF3-4772-BDC1-0AB78C4274BC}" type="slidenum">
              <a:rPr lang="en-US" smtClean="0"/>
              <a:pPr/>
              <a:t>‹#›</a:t>
            </a:fld>
            <a:endParaRPr lang="en-US"/>
          </a:p>
        </p:txBody>
      </p:sp>
    </p:spTree>
    <p:extLst>
      <p:ext uri="{BB962C8B-B14F-4D97-AF65-F5344CB8AC3E}">
        <p14:creationId xmlns:p14="http://schemas.microsoft.com/office/powerpoint/2010/main" val="378265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04698E0-8F90-4D7F-9B6B-8450F19F78CC}" type="datetimeFigureOut">
              <a:rPr lang="en-US" smtClean="0"/>
              <a:pPr/>
              <a:t>15-May-20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3118D90-8BF3-4772-BDC1-0AB78C4274BC}" type="slidenum">
              <a:rPr lang="en-US" smtClean="0"/>
              <a:pPr/>
              <a:t>‹#›</a:t>
            </a:fld>
            <a:endParaRPr lang="en-US"/>
          </a:p>
        </p:txBody>
      </p:sp>
    </p:spTree>
    <p:extLst>
      <p:ext uri="{BB962C8B-B14F-4D97-AF65-F5344CB8AC3E}">
        <p14:creationId xmlns:p14="http://schemas.microsoft.com/office/powerpoint/2010/main" val="3402760823"/>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447800"/>
            <a:ext cx="7010400" cy="1905000"/>
          </a:xfrm>
        </p:spPr>
        <p:txBody>
          <a:bodyPr>
            <a:normAutofit/>
          </a:bodyPr>
          <a:lstStyle/>
          <a:p>
            <a:r>
              <a:rPr lang="en-US" sz="4000" dirty="0">
                <a:latin typeface="Times New Roman" pitchFamily="18" charset="0"/>
                <a:cs typeface="Times New Roman" pitchFamily="18" charset="0"/>
              </a:rPr>
              <a:t>Eugene Delacroix</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sz="3600" dirty="0">
                <a:latin typeface="Times New Roman" pitchFamily="18" charset="0"/>
                <a:cs typeface="Times New Roman" pitchFamily="18" charset="0"/>
              </a:rPr>
              <a:t>(1798-1863)</a:t>
            </a:r>
          </a:p>
        </p:txBody>
      </p:sp>
      <p:sp>
        <p:nvSpPr>
          <p:cNvPr id="3" name="Subtitle 2"/>
          <p:cNvSpPr>
            <a:spLocks noGrp="1"/>
          </p:cNvSpPr>
          <p:nvPr>
            <p:ph type="subTitle" idx="1"/>
          </p:nvPr>
        </p:nvSpPr>
        <p:spPr>
          <a:xfrm>
            <a:off x="3429000" y="4191000"/>
            <a:ext cx="5486400" cy="2209800"/>
          </a:xfrm>
        </p:spPr>
        <p:txBody>
          <a:bodyPr>
            <a:normAutofit lnSpcReduction="10000"/>
          </a:bodyPr>
          <a:lstStyle/>
          <a:p>
            <a:pPr algn="ctr"/>
            <a:r>
              <a:rPr lang="en-US" sz="2400" dirty="0">
                <a:latin typeface="Times New Roman" panose="02020603050405020304" pitchFamily="18" charset="0"/>
                <a:cs typeface="Times New Roman" panose="02020603050405020304" pitchFamily="18" charset="0"/>
              </a:rPr>
              <a:t>History of Western Art</a:t>
            </a:r>
          </a:p>
          <a:p>
            <a:pPr algn="ctr"/>
            <a:r>
              <a:rPr lang="en-US" sz="2400" dirty="0">
                <a:latin typeface="Times New Roman" panose="02020603050405020304" pitchFamily="18" charset="0"/>
                <a:cs typeface="Times New Roman" panose="02020603050405020304" pitchFamily="18" charset="0"/>
              </a:rPr>
              <a:t>BFA-II (Visual Arts)</a:t>
            </a:r>
          </a:p>
          <a:p>
            <a:pPr algn="ctr"/>
            <a:r>
              <a:rPr lang="en-US" sz="2400" dirty="0">
                <a:latin typeface="Times New Roman" panose="02020603050405020304" pitchFamily="18" charset="0"/>
                <a:cs typeface="Times New Roman" panose="02020603050405020304" pitchFamily="18" charset="0"/>
              </a:rPr>
              <a:t>Course Incharge: Ms. Farah Khan</a:t>
            </a:r>
          </a:p>
          <a:p>
            <a:pPr algn="ctr"/>
            <a:r>
              <a:rPr lang="en-US" sz="2400" dirty="0">
                <a:latin typeface="Times New Roman" panose="02020603050405020304" pitchFamily="18" charset="0"/>
                <a:cs typeface="Times New Roman" panose="02020603050405020304" pitchFamily="18" charset="0"/>
              </a:rPr>
              <a:t>Institute of Design &amp; Visual Arts (LCWU)</a:t>
            </a:r>
            <a:endParaRPr lang="en-US" sz="2400" dirty="0">
              <a:solidFill>
                <a:prstClr val="white"/>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9979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
            <a:ext cx="6248400" cy="533400"/>
          </a:xfrm>
        </p:spPr>
        <p:txBody>
          <a:bodyPr>
            <a:normAutofit fontScale="90000"/>
          </a:bodyPr>
          <a:lstStyle/>
          <a:p>
            <a:r>
              <a:rPr lang="en-US" dirty="0">
                <a:latin typeface="Times New Roman" pitchFamily="18" charset="0"/>
                <a:cs typeface="Times New Roman" pitchFamily="18" charset="0"/>
              </a:rPr>
              <a:t>Death of Sardanapalas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594582"/>
            <a:ext cx="7757748" cy="6202495"/>
          </a:xfrm>
        </p:spPr>
      </p:pic>
    </p:spTree>
    <p:extLst>
      <p:ext uri="{BB962C8B-B14F-4D97-AF65-F5344CB8AC3E}">
        <p14:creationId xmlns:p14="http://schemas.microsoft.com/office/powerpoint/2010/main" val="114896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199" y="1"/>
            <a:ext cx="4572001" cy="533400"/>
          </a:xfrm>
        </p:spPr>
        <p:txBody>
          <a:bodyPr>
            <a:normAutofit fontScale="90000"/>
          </a:bodyPr>
          <a:lstStyle/>
          <a:p>
            <a:r>
              <a:rPr lang="en-US" dirty="0">
                <a:latin typeface="Times New Roman" pitchFamily="18" charset="0"/>
                <a:cs typeface="Times New Roman" pitchFamily="18" charset="0"/>
              </a:rPr>
              <a:t>Women of Algier </a:t>
            </a:r>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rcRect t="1264" r="997"/>
          <a:stretch>
            <a:fillRect/>
          </a:stretch>
        </p:blipFill>
        <p:spPr>
          <a:xfrm>
            <a:off x="2514601" y="609601"/>
            <a:ext cx="7565693" cy="5954065"/>
          </a:xfrm>
        </p:spPr>
      </p:pic>
    </p:spTree>
    <p:extLst>
      <p:ext uri="{BB962C8B-B14F-4D97-AF65-F5344CB8AC3E}">
        <p14:creationId xmlns:p14="http://schemas.microsoft.com/office/powerpoint/2010/main" val="1148966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788" y="1"/>
            <a:ext cx="4532812" cy="533400"/>
          </a:xfrm>
        </p:spPr>
        <p:txBody>
          <a:bodyPr>
            <a:normAutofit fontScale="90000"/>
          </a:bodyPr>
          <a:lstStyle/>
          <a:p>
            <a:r>
              <a:rPr lang="en-US" dirty="0">
                <a:latin typeface="Times New Roman" pitchFamily="18" charset="0"/>
                <a:cs typeface="Times New Roman" pitchFamily="18" charset="0"/>
              </a:rPr>
              <a:t>Massacre at Chios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1" y="618836"/>
            <a:ext cx="5084445" cy="6162964"/>
          </a:xfrm>
        </p:spPr>
      </p:pic>
    </p:spTree>
    <p:extLst>
      <p:ext uri="{BB962C8B-B14F-4D97-AF65-F5344CB8AC3E}">
        <p14:creationId xmlns:p14="http://schemas.microsoft.com/office/powerpoint/2010/main" val="1132360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
            <a:ext cx="7315200" cy="533400"/>
          </a:xfrm>
        </p:spPr>
        <p:txBody>
          <a:bodyPr>
            <a:normAutofit fontScale="90000"/>
          </a:bodyPr>
          <a:lstStyle/>
          <a:p>
            <a:r>
              <a:rPr lang="en-US" dirty="0">
                <a:latin typeface="Times New Roman" pitchFamily="18" charset="0"/>
                <a:cs typeface="Times New Roman" pitchFamily="18" charset="0"/>
              </a:rPr>
              <a:t>Battle of Taillebourg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62250" y="685800"/>
            <a:ext cx="7496151" cy="6043772"/>
          </a:xfrm>
        </p:spPr>
      </p:pic>
    </p:spTree>
    <p:extLst>
      <p:ext uri="{BB962C8B-B14F-4D97-AF65-F5344CB8AC3E}">
        <p14:creationId xmlns:p14="http://schemas.microsoft.com/office/powerpoint/2010/main" val="73953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
            <a:ext cx="7315200" cy="533400"/>
          </a:xfrm>
        </p:spPr>
        <p:txBody>
          <a:bodyPr>
            <a:normAutofit fontScale="90000"/>
          </a:bodyPr>
          <a:lstStyle/>
          <a:p>
            <a:r>
              <a:rPr lang="en-US" dirty="0">
                <a:latin typeface="Times New Roman" pitchFamily="18" charset="0"/>
                <a:cs typeface="Times New Roman" pitchFamily="18" charset="0"/>
              </a:rPr>
              <a:t>Battle of Taillebourg</a:t>
            </a:r>
          </a:p>
        </p:txBody>
      </p:sp>
      <p:pic>
        <p:nvPicPr>
          <p:cNvPr id="7" name="Content Placeholder 6">
            <a:extLst>
              <a:ext uri="{FF2B5EF4-FFF2-40B4-BE49-F238E27FC236}">
                <a16:creationId xmlns:a16="http://schemas.microsoft.com/office/drawing/2014/main" id="{32B4FB93-E679-4DD8-BDA9-BF527028C1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611301"/>
            <a:ext cx="5181600" cy="6032911"/>
          </a:xfrm>
        </p:spPr>
      </p:pic>
    </p:spTree>
    <p:extLst>
      <p:ext uri="{BB962C8B-B14F-4D97-AF65-F5344CB8AC3E}">
        <p14:creationId xmlns:p14="http://schemas.microsoft.com/office/powerpoint/2010/main" val="299167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1"/>
            <a:ext cx="5562600" cy="533400"/>
          </a:xfrm>
        </p:spPr>
        <p:txBody>
          <a:bodyPr>
            <a:normAutofit fontScale="90000"/>
          </a:bodyPr>
          <a:lstStyle/>
          <a:p>
            <a:r>
              <a:rPr lang="en-US" dirty="0">
                <a:latin typeface="Times New Roman" pitchFamily="18" charset="0"/>
                <a:cs typeface="Times New Roman" pitchFamily="18" charset="0"/>
              </a:rPr>
              <a:t>Sketch of Lion Hunt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27322" y="685800"/>
            <a:ext cx="7859678" cy="5943600"/>
          </a:xfrm>
        </p:spPr>
      </p:pic>
    </p:spTree>
    <p:extLst>
      <p:ext uri="{BB962C8B-B14F-4D97-AF65-F5344CB8AC3E}">
        <p14:creationId xmlns:p14="http://schemas.microsoft.com/office/powerpoint/2010/main" val="73953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799" y="1"/>
            <a:ext cx="3124201" cy="533400"/>
          </a:xfrm>
        </p:spPr>
        <p:txBody>
          <a:bodyPr>
            <a:normAutofit fontScale="90000"/>
          </a:bodyPr>
          <a:lstStyle/>
          <a:p>
            <a:r>
              <a:rPr lang="en-US" dirty="0">
                <a:latin typeface="Times New Roman" pitchFamily="18" charset="0"/>
                <a:cs typeface="Times New Roman" pitchFamily="18" charset="0"/>
              </a:rPr>
              <a:t>Lion Hunt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609600"/>
            <a:ext cx="7665136" cy="5952490"/>
          </a:xfrm>
        </p:spPr>
      </p:pic>
    </p:spTree>
    <p:extLst>
      <p:ext uri="{BB962C8B-B14F-4D97-AF65-F5344CB8AC3E}">
        <p14:creationId xmlns:p14="http://schemas.microsoft.com/office/powerpoint/2010/main" val="236842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5029200" cy="609600"/>
          </a:xfrm>
        </p:spPr>
        <p:txBody>
          <a:bodyPr>
            <a:normAutofit/>
          </a:bodyPr>
          <a:lstStyle/>
          <a:p>
            <a:r>
              <a:rPr lang="en-US" dirty="0">
                <a:latin typeface="Times New Roman" pitchFamily="18" charset="0"/>
                <a:cs typeface="Times New Roman" pitchFamily="18" charset="0"/>
              </a:rPr>
              <a:t>Tiger and Snake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rcRect l="2010" t="2536" r="1530" b="3641"/>
          <a:stretch>
            <a:fillRect/>
          </a:stretch>
        </p:blipFill>
        <p:spPr>
          <a:xfrm>
            <a:off x="2514600" y="685800"/>
            <a:ext cx="7512908" cy="5791200"/>
          </a:xfrm>
        </p:spPr>
      </p:pic>
    </p:spTree>
    <p:extLst>
      <p:ext uri="{BB962C8B-B14F-4D97-AF65-F5344CB8AC3E}">
        <p14:creationId xmlns:p14="http://schemas.microsoft.com/office/powerpoint/2010/main" val="2368426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A3CA3E0-D801-4B8A-AA5A-DFC5F3AB04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63" t="3094" r="6747" b="6185"/>
          <a:stretch/>
        </p:blipFill>
        <p:spPr>
          <a:xfrm>
            <a:off x="4107873" y="646333"/>
            <a:ext cx="4351321" cy="5983067"/>
          </a:xfrm>
        </p:spPr>
      </p:pic>
      <p:sp>
        <p:nvSpPr>
          <p:cNvPr id="7" name="Rectangle 6">
            <a:extLst>
              <a:ext uri="{FF2B5EF4-FFF2-40B4-BE49-F238E27FC236}">
                <a16:creationId xmlns:a16="http://schemas.microsoft.com/office/drawing/2014/main" id="{41747B30-7062-47CA-A744-B89136EF493B}"/>
              </a:ext>
            </a:extLst>
          </p:cNvPr>
          <p:cNvSpPr/>
          <p:nvPr/>
        </p:nvSpPr>
        <p:spPr>
          <a:xfrm>
            <a:off x="2209800" y="2"/>
            <a:ext cx="7924800" cy="646331"/>
          </a:xfrm>
          <a:prstGeom prst="rect">
            <a:avLst/>
          </a:prstGeom>
        </p:spPr>
        <p:txBody>
          <a:bodyPr wrap="square">
            <a:spAutoFit/>
          </a:bodyPr>
          <a:lstStyle/>
          <a:p>
            <a:pPr algn="ctr"/>
            <a:r>
              <a:rPr lang="en-US" sz="3600" dirty="0">
                <a:latin typeface="Times New Roman" pitchFamily="18" charset="0"/>
                <a:cs typeface="Times New Roman" pitchFamily="18" charset="0"/>
              </a:rPr>
              <a:t>Arab Horseman attached by a Lion</a:t>
            </a:r>
            <a:endParaRPr lang="en-US" sz="3600" dirty="0"/>
          </a:p>
        </p:txBody>
      </p:sp>
    </p:spTree>
    <p:extLst>
      <p:ext uri="{BB962C8B-B14F-4D97-AF65-F5344CB8AC3E}">
        <p14:creationId xmlns:p14="http://schemas.microsoft.com/office/powerpoint/2010/main" val="236842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l="2125" t="1218" r="3318" b="3227"/>
          <a:stretch>
            <a:fillRect/>
          </a:stretch>
        </p:blipFill>
        <p:spPr>
          <a:xfrm>
            <a:off x="4038600" y="762000"/>
            <a:ext cx="4521896" cy="5791200"/>
          </a:xfrm>
        </p:spPr>
      </p:pic>
      <p:sp>
        <p:nvSpPr>
          <p:cNvPr id="4" name="Rectangle 3"/>
          <p:cNvSpPr/>
          <p:nvPr/>
        </p:nvSpPr>
        <p:spPr>
          <a:xfrm>
            <a:off x="3429000" y="2"/>
            <a:ext cx="6019800" cy="646331"/>
          </a:xfrm>
          <a:prstGeom prst="rect">
            <a:avLst/>
          </a:prstGeom>
        </p:spPr>
        <p:txBody>
          <a:bodyPr wrap="square">
            <a:spAutoFit/>
          </a:bodyPr>
          <a:lstStyle/>
          <a:p>
            <a:r>
              <a:rPr lang="en-US" sz="3600" dirty="0">
                <a:latin typeface="Times New Roman" pitchFamily="18" charset="0"/>
                <a:cs typeface="Times New Roman" pitchFamily="18" charset="0"/>
              </a:rPr>
              <a:t>Portrait of an Algerian Woman</a:t>
            </a:r>
            <a:endParaRPr lang="en-US" sz="3600" dirty="0"/>
          </a:p>
        </p:txBody>
      </p:sp>
    </p:spTree>
    <p:extLst>
      <p:ext uri="{BB962C8B-B14F-4D97-AF65-F5344CB8AC3E}">
        <p14:creationId xmlns:p14="http://schemas.microsoft.com/office/powerpoint/2010/main" val="138195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7A219-FA52-4F74-8228-4CEE44476582}"/>
              </a:ext>
            </a:extLst>
          </p:cNvPr>
          <p:cNvSpPr>
            <a:spLocks noGrp="1"/>
          </p:cNvSpPr>
          <p:nvPr>
            <p:ph idx="1"/>
          </p:nvPr>
        </p:nvSpPr>
        <p:spPr>
          <a:xfrm>
            <a:off x="990600" y="1371600"/>
            <a:ext cx="10363200" cy="4572000"/>
          </a:xfrm>
        </p:spPr>
        <p:txBody>
          <a:bodyPr/>
          <a:lstStyle/>
          <a:p>
            <a:pPr marL="68580" indent="0" algn="ctr">
              <a:buNone/>
            </a:pPr>
            <a:endParaRPr lang="en-US" sz="2400" i="1" dirty="0">
              <a:latin typeface="Times New Roman" panose="02020603050405020304" pitchFamily="18" charset="0"/>
              <a:cs typeface="Times New Roman" panose="02020603050405020304" pitchFamily="18" charset="0"/>
            </a:endParaRPr>
          </a:p>
          <a:p>
            <a:pPr marL="68580" indent="0" algn="ctr">
              <a:buNone/>
            </a:pPr>
            <a:r>
              <a:rPr lang="en-US" sz="2400" i="1" dirty="0">
                <a:latin typeface="Times New Roman" panose="02020603050405020304" pitchFamily="18" charset="0"/>
                <a:cs typeface="Times New Roman" panose="02020603050405020304" pitchFamily="18" charset="0"/>
              </a:rPr>
              <a:t>“Nature is a dictionary; one draws words from it”</a:t>
            </a:r>
          </a:p>
          <a:p>
            <a:pPr marL="68580" indent="0" algn="ctr">
              <a:buNone/>
            </a:pPr>
            <a:r>
              <a:rPr lang="en-US" sz="2400" dirty="0">
                <a:latin typeface="Times New Roman" panose="02020603050405020304" pitchFamily="18" charset="0"/>
                <a:cs typeface="Times New Roman" panose="02020603050405020304" pitchFamily="18" charset="0"/>
              </a:rPr>
              <a:t>                                                                                                  Eugene Delacroix</a:t>
            </a:r>
          </a:p>
          <a:p>
            <a:pPr marL="68580" indent="0" algn="ctr">
              <a:buNone/>
            </a:pPr>
            <a:endParaRPr lang="en-US" sz="2400" dirty="0">
              <a:latin typeface="Times New Roman" panose="02020603050405020304" pitchFamily="18" charset="0"/>
              <a:cs typeface="Times New Roman" panose="02020603050405020304" pitchFamily="18" charset="0"/>
            </a:endParaRPr>
          </a:p>
          <a:p>
            <a:pPr marL="68580" indent="0" algn="ctr">
              <a:buNone/>
            </a:pPr>
            <a:r>
              <a:rPr lang="en-US" sz="2400" i="1" dirty="0">
                <a:latin typeface="Times New Roman" panose="02020603050405020304" pitchFamily="18" charset="0"/>
                <a:cs typeface="Times New Roman" panose="02020603050405020304" pitchFamily="18" charset="0"/>
              </a:rPr>
              <a:t>“The source of genius is imagination alone, . . . the refinement of the senses that sees what others do not see, or sees them differently”</a:t>
            </a:r>
            <a:endParaRPr lang="en-US" sz="2400" dirty="0">
              <a:latin typeface="Times New Roman" panose="02020603050405020304" pitchFamily="18" charset="0"/>
              <a:cs typeface="Times New Roman" panose="02020603050405020304" pitchFamily="18" charset="0"/>
            </a:endParaRPr>
          </a:p>
          <a:p>
            <a:pPr marL="68580" indent="0" algn="ctr">
              <a:buNone/>
            </a:pPr>
            <a:r>
              <a:rPr lang="en-US" sz="2400" dirty="0">
                <a:latin typeface="Times New Roman" panose="02020603050405020304" pitchFamily="18" charset="0"/>
                <a:cs typeface="Times New Roman" panose="02020603050405020304" pitchFamily="18" charset="0"/>
              </a:rPr>
              <a:t>                                                                                                   Eugene Delacroix</a:t>
            </a:r>
          </a:p>
        </p:txBody>
      </p:sp>
    </p:spTree>
    <p:extLst>
      <p:ext uri="{BB962C8B-B14F-4D97-AF65-F5344CB8AC3E}">
        <p14:creationId xmlns:p14="http://schemas.microsoft.com/office/powerpoint/2010/main" val="1793067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1" y="685801"/>
            <a:ext cx="4478353" cy="5951301"/>
          </a:xfrm>
        </p:spPr>
      </p:pic>
      <p:sp>
        <p:nvSpPr>
          <p:cNvPr id="4" name="Rectangle 3"/>
          <p:cNvSpPr/>
          <p:nvPr/>
        </p:nvSpPr>
        <p:spPr>
          <a:xfrm>
            <a:off x="4343400" y="1"/>
            <a:ext cx="3810000" cy="646331"/>
          </a:xfrm>
          <a:prstGeom prst="rect">
            <a:avLst/>
          </a:prstGeom>
        </p:spPr>
        <p:txBody>
          <a:bodyPr wrap="square">
            <a:spAutoFit/>
          </a:bodyPr>
          <a:lstStyle/>
          <a:p>
            <a:pPr algn="ctr"/>
            <a:r>
              <a:rPr lang="en-US" sz="3600" dirty="0">
                <a:latin typeface="Times New Roman" pitchFamily="18" charset="0"/>
                <a:cs typeface="Times New Roman" pitchFamily="18" charset="0"/>
              </a:rPr>
              <a:t>Self Portrait</a:t>
            </a:r>
            <a:endParaRPr lang="en-US" sz="3600" dirty="0"/>
          </a:p>
        </p:txBody>
      </p:sp>
    </p:spTree>
    <p:extLst>
      <p:ext uri="{BB962C8B-B14F-4D97-AF65-F5344CB8AC3E}">
        <p14:creationId xmlns:p14="http://schemas.microsoft.com/office/powerpoint/2010/main" val="138195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
            <a:ext cx="5562600" cy="533400"/>
          </a:xfrm>
        </p:spPr>
        <p:txBody>
          <a:bodyPr>
            <a:noAutofit/>
          </a:bodyPr>
          <a:lstStyle/>
          <a:p>
            <a:pPr algn="ctr"/>
            <a:r>
              <a:rPr lang="en-US" sz="3200" dirty="0">
                <a:latin typeface="Times New Roman" pitchFamily="18" charset="0"/>
                <a:cs typeface="Times New Roman" pitchFamily="18" charset="0"/>
              </a:rPr>
              <a:t>Eugene Delacroix</a:t>
            </a:r>
          </a:p>
        </p:txBody>
      </p:sp>
      <p:sp>
        <p:nvSpPr>
          <p:cNvPr id="3" name="Content Placeholder 2"/>
          <p:cNvSpPr>
            <a:spLocks noGrp="1"/>
          </p:cNvSpPr>
          <p:nvPr>
            <p:ph idx="1"/>
          </p:nvPr>
        </p:nvSpPr>
        <p:spPr>
          <a:xfrm>
            <a:off x="76200" y="533401"/>
            <a:ext cx="12115800" cy="6324599"/>
          </a:xfrm>
        </p:spPr>
        <p:txBody>
          <a:bodyPr>
            <a:noAutofit/>
          </a:bodyPr>
          <a:lstStyle/>
          <a:p>
            <a:r>
              <a:rPr lang="en-US" sz="2200" dirty="0">
                <a:latin typeface="Times New Roman" panose="02020603050405020304" pitchFamily="18" charset="0"/>
                <a:cs typeface="Times New Roman" panose="02020603050405020304" pitchFamily="18" charset="0"/>
              </a:rPr>
              <a:t>Delacroix is widely regarded as the leader of the Romantic movement in 19</a:t>
            </a:r>
            <a:r>
              <a:rPr lang="en-US" sz="2200" baseline="30000" dirty="0">
                <a:latin typeface="Times New Roman" panose="02020603050405020304" pitchFamily="18" charset="0"/>
                <a:cs typeface="Times New Roman" panose="02020603050405020304" pitchFamily="18" charset="0"/>
              </a:rPr>
              <a:t>th </a:t>
            </a:r>
            <a:r>
              <a:rPr lang="en-US" sz="2200" dirty="0">
                <a:latin typeface="Times New Roman" panose="02020603050405020304" pitchFamily="18" charset="0"/>
                <a:cs typeface="Times New Roman" panose="02020603050405020304" pitchFamily="18" charset="0"/>
              </a:rPr>
              <a:t>century French art. His life and work embodied the movement’s concern for emotion, exoticism, and the sublime, and his painting style - full of lush, agitated brushwork and pulsating with vivid color - was in direct contrast to the cool and controlled delineations of his peer and rival, Ingres.</a:t>
            </a:r>
          </a:p>
          <a:p>
            <a:r>
              <a:rPr lang="en-US" sz="2200" dirty="0">
                <a:latin typeface="Times New Roman" panose="02020603050405020304" pitchFamily="18" charset="0"/>
                <a:cs typeface="Times New Roman" panose="02020603050405020304" pitchFamily="18" charset="0"/>
              </a:rPr>
              <a:t> Delacroix avoided academic conventions in his choice of subjects, favoring scenes from contemporary history rendered on a large scale in the most dramatic of fashions, with visibly energized brushwork and dynamic figural compositions.</a:t>
            </a:r>
          </a:p>
          <a:p>
            <a:r>
              <a:rPr lang="en-US" sz="2200" dirty="0">
                <a:latin typeface="Times New Roman" panose="02020603050405020304" pitchFamily="18" charset="0"/>
                <a:cs typeface="Times New Roman" panose="02020603050405020304" pitchFamily="18" charset="0"/>
              </a:rPr>
              <a:t> His work also embodies Romanticism’s obsession with the exotic Other, seen in his paintings inspired by a transformational trip to North Africa, but his animal pictures can also be viewed in this vein. </a:t>
            </a:r>
          </a:p>
          <a:p>
            <a:r>
              <a:rPr lang="en-US" sz="2200" dirty="0">
                <a:latin typeface="Times New Roman" panose="02020603050405020304" pitchFamily="18" charset="0"/>
                <a:cs typeface="Times New Roman" panose="02020603050405020304" pitchFamily="18" charset="0"/>
              </a:rPr>
              <a:t>Interestingly, many of his works were based on direct observation of nature (he was a prodigious draftsman and took an interest in early photography), which he then combined with a narrative imagination, not surprising given his intimacy with many of the most famous writers of his day.</a:t>
            </a:r>
          </a:p>
          <a:p>
            <a:r>
              <a:rPr lang="en-US" sz="2200" dirty="0">
                <a:effectLst/>
                <a:latin typeface="Times New Roman" panose="02020603050405020304" pitchFamily="18" charset="0"/>
                <a:cs typeface="Times New Roman" panose="02020603050405020304" pitchFamily="18" charset="0"/>
              </a:rPr>
              <a:t>Delacroix’s debut at the Paris Salon of 1822, in which he exhibited his first masterpiece, </a:t>
            </a:r>
            <a:r>
              <a:rPr lang="en-US" sz="2200" i="1" dirty="0">
                <a:effectLst/>
                <a:latin typeface="Times New Roman" panose="02020603050405020304" pitchFamily="18" charset="0"/>
                <a:cs typeface="Times New Roman" panose="02020603050405020304" pitchFamily="18" charset="0"/>
              </a:rPr>
              <a:t>Dante and Virgil in Hell</a:t>
            </a:r>
            <a:r>
              <a:rPr lang="en-US" sz="2200" dirty="0">
                <a:effectLst/>
                <a:latin typeface="Times New Roman" panose="02020603050405020304" pitchFamily="18" charset="0"/>
                <a:cs typeface="Times New Roman" panose="02020603050405020304" pitchFamily="18" charset="0"/>
              </a:rPr>
              <a:t>, is one of the landmarks in the development of French 19th-century Romantic painting.</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92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
            <a:ext cx="5562600" cy="533400"/>
          </a:xfrm>
        </p:spPr>
        <p:txBody>
          <a:bodyPr>
            <a:noAutofit/>
          </a:bodyPr>
          <a:lstStyle/>
          <a:p>
            <a:pPr algn="ctr"/>
            <a:r>
              <a:rPr lang="en-US" sz="3200" dirty="0">
                <a:latin typeface="Times New Roman" pitchFamily="18" charset="0"/>
                <a:cs typeface="Times New Roman" pitchFamily="18" charset="0"/>
              </a:rPr>
              <a:t>Eugene Delacroix</a:t>
            </a:r>
          </a:p>
        </p:txBody>
      </p:sp>
      <p:sp>
        <p:nvSpPr>
          <p:cNvPr id="3" name="Content Placeholder 2"/>
          <p:cNvSpPr>
            <a:spLocks noGrp="1"/>
          </p:cNvSpPr>
          <p:nvPr>
            <p:ph idx="1"/>
          </p:nvPr>
        </p:nvSpPr>
        <p:spPr>
          <a:xfrm>
            <a:off x="0" y="533401"/>
            <a:ext cx="12115800" cy="6324599"/>
          </a:xfrm>
        </p:spPr>
        <p:txBody>
          <a:bodyPr>
            <a:normAutofit/>
          </a:bodyPr>
          <a:lstStyle/>
          <a:p>
            <a:r>
              <a:rPr lang="en-US" sz="2200" i="1" dirty="0">
                <a:effectLst/>
                <a:latin typeface="Times New Roman" panose="02020603050405020304" pitchFamily="18" charset="0"/>
                <a:cs typeface="Times New Roman" panose="02020603050405020304" pitchFamily="18" charset="0"/>
              </a:rPr>
              <a:t>Dante and Virgil in Hell</a:t>
            </a:r>
            <a:r>
              <a:rPr lang="en-US" sz="2200" dirty="0">
                <a:effectLst/>
                <a:latin typeface="Times New Roman" panose="02020603050405020304" pitchFamily="18" charset="0"/>
                <a:cs typeface="Times New Roman" panose="02020603050405020304" pitchFamily="18" charset="0"/>
              </a:rPr>
              <a:t> was inspired by Dante’s </a:t>
            </a:r>
            <a:r>
              <a:rPr lang="en-US" sz="2200" i="1" dirty="0">
                <a:effectLst/>
                <a:latin typeface="Times New Roman" panose="02020603050405020304" pitchFamily="18" charset="0"/>
                <a:cs typeface="Times New Roman" panose="02020603050405020304" pitchFamily="18" charset="0"/>
              </a:rPr>
              <a:t>Divine Comedy</a:t>
            </a:r>
            <a:r>
              <a:rPr lang="en-US" sz="2200" dirty="0">
                <a:effectLst/>
                <a:latin typeface="Times New Roman" panose="02020603050405020304" pitchFamily="18" charset="0"/>
                <a:cs typeface="Times New Roman" panose="02020603050405020304" pitchFamily="18" charset="0"/>
              </a:rPr>
              <a:t>, but its tragic feeling and the powerful modeling of its figures are reminiscent of Michelangelo, and its rich color shows the influence of Peter Paul Rubens. Among Delacroix’s contemporaries, Gericault, who was the young painter’s best friend who left strong influence on his style.</a:t>
            </a:r>
          </a:p>
          <a:p>
            <a:r>
              <a:rPr lang="en-US" sz="2200" dirty="0">
                <a:effectLst/>
                <a:latin typeface="Times New Roman" panose="02020603050405020304" pitchFamily="18" charset="0"/>
                <a:cs typeface="Times New Roman" panose="02020603050405020304" pitchFamily="18" charset="0"/>
              </a:rPr>
              <a:t>Many of Delacroix’s Salon paintings depicted dramatic scenes drawn from contemporary history as well as literature. Some of the subjects were shocking for their violence and unabashed portrayal of human suffering, such as </a:t>
            </a:r>
            <a:r>
              <a:rPr lang="en-US" sz="2200" i="1" dirty="0">
                <a:effectLst/>
                <a:latin typeface="Times New Roman" panose="02020603050405020304" pitchFamily="18" charset="0"/>
                <a:cs typeface="Times New Roman" panose="02020603050405020304" pitchFamily="18" charset="0"/>
              </a:rPr>
              <a:t>Death of Sardanapalus</a:t>
            </a:r>
            <a:r>
              <a:rPr lang="en-US" sz="2200" dirty="0">
                <a:effectLst/>
                <a:latin typeface="Times New Roman" panose="02020603050405020304" pitchFamily="18" charset="0"/>
                <a:cs typeface="Times New Roman" panose="02020603050405020304" pitchFamily="18" charset="0"/>
              </a:rPr>
              <a:t> and </a:t>
            </a:r>
            <a:r>
              <a:rPr lang="en-US" sz="2200" i="1" dirty="0">
                <a:effectLst/>
                <a:latin typeface="Times New Roman" panose="02020603050405020304" pitchFamily="18" charset="0"/>
                <a:cs typeface="Times New Roman" panose="02020603050405020304" pitchFamily="18" charset="0"/>
              </a:rPr>
              <a:t>Massacre at Chios</a:t>
            </a:r>
            <a:r>
              <a:rPr lang="en-US" sz="2200" dirty="0">
                <a:effectLst/>
                <a:latin typeface="Times New Roman" panose="02020603050405020304" pitchFamily="18" charset="0"/>
                <a:cs typeface="Times New Roman" panose="02020603050405020304" pitchFamily="18" charset="0"/>
              </a:rPr>
              <a:t>. These works signaled a new direction in modern art, one that emphasized emotional content above order and rationality.</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Delacroix’s  use of color was influential in the development of both Impressionist and Post-Impressionist painting. His inspiration came chiefly from historical or contemporary events or literature, and a visit to Morocco in 1832 provided him with further exotic subjects.</a:t>
            </a:r>
          </a:p>
          <a:p>
            <a:r>
              <a:rPr lang="en-US" sz="2200" dirty="0">
                <a:effectLst/>
                <a:latin typeface="Times New Roman" panose="02020603050405020304" pitchFamily="18" charset="0"/>
                <a:cs typeface="Times New Roman" panose="02020603050405020304" pitchFamily="18" charset="0"/>
              </a:rPr>
              <a:t>His animal paintings embody Romanticism’s love of all things wild and untamed. He based these works on studies he made in Paris’s Jardin des Plantes, where he sketched lions in the zoo, as well as drawings he made of domestic house cats.</a:t>
            </a:r>
          </a:p>
          <a:p>
            <a:endParaRPr lang="en-US" sz="22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9445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
            <a:ext cx="5562600" cy="533400"/>
          </a:xfrm>
        </p:spPr>
        <p:txBody>
          <a:bodyPr>
            <a:noAutofit/>
          </a:bodyPr>
          <a:lstStyle/>
          <a:p>
            <a:pPr algn="ctr"/>
            <a:r>
              <a:rPr lang="en-US" sz="3200" dirty="0">
                <a:latin typeface="Times New Roman" pitchFamily="18" charset="0"/>
                <a:cs typeface="Times New Roman" pitchFamily="18" charset="0"/>
              </a:rPr>
              <a:t>Eugene Delacroix</a:t>
            </a:r>
          </a:p>
        </p:txBody>
      </p:sp>
      <p:sp>
        <p:nvSpPr>
          <p:cNvPr id="3" name="Content Placeholder 2"/>
          <p:cNvSpPr>
            <a:spLocks noGrp="1"/>
          </p:cNvSpPr>
          <p:nvPr>
            <p:ph idx="1"/>
          </p:nvPr>
        </p:nvSpPr>
        <p:spPr>
          <a:xfrm>
            <a:off x="152400" y="533401"/>
            <a:ext cx="11734800" cy="6324598"/>
          </a:xfrm>
        </p:spPr>
        <p:txBody>
          <a:bodyPr>
            <a:normAutofit/>
          </a:bodyPr>
          <a:lstStyle/>
          <a:p>
            <a:r>
              <a:rPr lang="en-US" sz="2200" dirty="0">
                <a:effectLst/>
                <a:latin typeface="Times New Roman" panose="02020603050405020304" pitchFamily="18" charset="0"/>
                <a:cs typeface="Times New Roman" panose="02020603050405020304" pitchFamily="18" charset="0"/>
              </a:rPr>
              <a:t>Delacroix’s modest still life’s are nonetheless masterful in their use of color harmonies and composition, and demonstrate the artist’s desire to master all artistic genres, as a true virtuoso. These works would later influence Impressionist artists who rendered the traditional genre of still life in fresh and modern ways.</a:t>
            </a:r>
          </a:p>
          <a:p>
            <a:r>
              <a:rPr lang="en-US" sz="2200" dirty="0">
                <a:effectLst/>
                <a:latin typeface="Times New Roman" panose="02020603050405020304" pitchFamily="18" charset="0"/>
                <a:cs typeface="Times New Roman" panose="02020603050405020304" pitchFamily="18" charset="0"/>
              </a:rPr>
              <a:t>Delacroix gained many significant commissions to paint public buildings and churches in France. These decorative projects, such as ceiling paintings and wall murals, allowed the artist to work on a larger scale than ever before, and would later influence the Nabis and other Symbolists who sought to free painting from the confines of the easel in the late nineteenth and early twentieth century.</a:t>
            </a:r>
          </a:p>
          <a:p>
            <a:r>
              <a:rPr lang="en-US" sz="2200" dirty="0">
                <a:effectLst/>
                <a:latin typeface="Times New Roman" panose="02020603050405020304" pitchFamily="18" charset="0"/>
                <a:cs typeface="Times New Roman" panose="02020603050405020304" pitchFamily="18" charset="0"/>
              </a:rPr>
              <a:t>The visual impact of Delacroix’s art owes a great deal to his study of color; he understood (and employed) such principles as the division of tones and the harmony of contrasts, both of which would be enormously important for later modernists such as Van Gogh and Seurat</a:t>
            </a:r>
          </a:p>
          <a:p>
            <a:pPr marL="0" indent="0">
              <a:buNone/>
            </a:pPr>
            <a:endParaRPr lang="en-US" sz="22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88081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
            <a:ext cx="9601200" cy="533400"/>
          </a:xfrm>
        </p:spPr>
        <p:txBody>
          <a:bodyPr>
            <a:noAutofit/>
          </a:bodyPr>
          <a:lstStyle/>
          <a:p>
            <a:pPr algn="ctr"/>
            <a:r>
              <a:rPr lang="en-US" sz="3200" dirty="0">
                <a:latin typeface="Times New Roman" pitchFamily="18" charset="0"/>
                <a:cs typeface="Times New Roman" pitchFamily="18" charset="0"/>
              </a:rPr>
              <a:t>MAIN FEATURES</a:t>
            </a:r>
          </a:p>
        </p:txBody>
      </p:sp>
      <p:sp>
        <p:nvSpPr>
          <p:cNvPr id="3" name="Content Placeholder 2"/>
          <p:cNvSpPr>
            <a:spLocks noGrp="1"/>
          </p:cNvSpPr>
          <p:nvPr>
            <p:ph idx="1"/>
          </p:nvPr>
        </p:nvSpPr>
        <p:spPr>
          <a:xfrm>
            <a:off x="152400" y="609600"/>
            <a:ext cx="11963400" cy="6248400"/>
          </a:xfrm>
        </p:spPr>
        <p:txBody>
          <a:bodyPr>
            <a:normAutofit lnSpcReduction="10000"/>
          </a:bodyPr>
          <a:lstStyle/>
          <a:p>
            <a:r>
              <a:rPr lang="en-US" sz="2200" dirty="0">
                <a:latin typeface="Times New Roman" pitchFamily="18" charset="0"/>
                <a:cs typeface="Times New Roman" pitchFamily="18" charset="0"/>
              </a:rPr>
              <a:t>Delacroix was considered as “The Pioneer of Modern rt”.</a:t>
            </a:r>
          </a:p>
          <a:p>
            <a:r>
              <a:rPr lang="en-US" sz="2200" dirty="0">
                <a:latin typeface="Times New Roman" pitchFamily="18" charset="0"/>
                <a:cs typeface="Times New Roman" pitchFamily="18" charset="0"/>
              </a:rPr>
              <a:t>He was the leader and most typical of French Romantic painters.</a:t>
            </a:r>
          </a:p>
          <a:p>
            <a:r>
              <a:rPr lang="en-US" sz="2200" dirty="0">
                <a:latin typeface="Times New Roman" pitchFamily="18" charset="0"/>
                <a:cs typeface="Times New Roman" pitchFamily="18" charset="0"/>
              </a:rPr>
              <a:t>He was a painter, water colorist, musician, poet, architect, lithographer and a critic.</a:t>
            </a:r>
          </a:p>
          <a:p>
            <a:r>
              <a:rPr lang="en-US" sz="2200" dirty="0">
                <a:latin typeface="Times New Roman" pitchFamily="18" charset="0"/>
                <a:cs typeface="Times New Roman" pitchFamily="18" charset="0"/>
              </a:rPr>
              <a:t>He got the mood of painting from Gericault and Technique from Constable.</a:t>
            </a:r>
          </a:p>
          <a:p>
            <a:r>
              <a:rPr lang="en-US" sz="2200" dirty="0">
                <a:latin typeface="Times New Roman" pitchFamily="18" charset="0"/>
                <a:cs typeface="Times New Roman" pitchFamily="18" charset="0"/>
              </a:rPr>
              <a:t>Delacroix’s use of expressive brushstrokes and his study of the optical effects of colour profoundly shaped the work of the Impressionists.</a:t>
            </a:r>
          </a:p>
          <a:p>
            <a:r>
              <a:rPr lang="en-US" sz="2200" dirty="0">
                <a:latin typeface="Times New Roman" pitchFamily="18" charset="0"/>
                <a:cs typeface="Times New Roman" pitchFamily="18" charset="0"/>
              </a:rPr>
              <a:t>His passion for the exotic inspired the artists of the Symbolist movement. He was a fine lithographer and illustrated various works of  Shakespeare, Scott and Goethe.</a:t>
            </a:r>
          </a:p>
          <a:p>
            <a:r>
              <a:rPr lang="en-US" sz="2200" dirty="0">
                <a:latin typeface="Times New Roman" pitchFamily="18" charset="0"/>
                <a:cs typeface="Times New Roman" pitchFamily="18" charset="0"/>
              </a:rPr>
              <a:t>Delacroix took for his inspiration the art of Rubens and painters of the Venetian Renaissance, with emphasis on colour and movement rather than clarity of outline and carefully modeled form.</a:t>
            </a:r>
          </a:p>
          <a:p>
            <a:r>
              <a:rPr lang="en-US" sz="2200" dirty="0">
                <a:latin typeface="Times New Roman" pitchFamily="18" charset="0"/>
                <a:cs typeface="Times New Roman" pitchFamily="18" charset="0"/>
              </a:rPr>
              <a:t>Dramatic and romantic content characterized the central themes of his maturity, and led him not to the classical models of Greek and Roman art, but to travel in North Africa, in search of the exotic. He visited Algeria, Morocco, North Africa and got inspiration from its dusty landscape, light, colors and bright costumes.</a:t>
            </a:r>
          </a:p>
        </p:txBody>
      </p:sp>
    </p:spTree>
    <p:extLst>
      <p:ext uri="{BB962C8B-B14F-4D97-AF65-F5344CB8AC3E}">
        <p14:creationId xmlns:p14="http://schemas.microsoft.com/office/powerpoint/2010/main" val="334059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11811000" cy="6705600"/>
          </a:xfrm>
        </p:spPr>
        <p:txBody>
          <a:bodyPr>
            <a:normAutofit/>
          </a:bodyPr>
          <a:lstStyle/>
          <a:p>
            <a:r>
              <a:rPr lang="en-US" sz="2200" dirty="0">
                <a:latin typeface="Times New Roman" pitchFamily="18" charset="0"/>
                <a:cs typeface="Times New Roman" pitchFamily="18" charset="0"/>
              </a:rPr>
              <a:t>He once said: “A work of art is above all an adventure of the mind”. He used the tool of  imagination in his practice too.</a:t>
            </a:r>
          </a:p>
          <a:p>
            <a:r>
              <a:rPr lang="en-US" sz="2200" dirty="0">
                <a:latin typeface="Times New Roman" pitchFamily="18" charset="0"/>
                <a:cs typeface="Times New Roman" pitchFamily="18" charset="0"/>
              </a:rPr>
              <a:t>He was basically a colorist. He believed that in painting, colour was much important than draftsmanship and imagination than knowledge.</a:t>
            </a:r>
          </a:p>
          <a:p>
            <a:r>
              <a:rPr lang="en-US" sz="2200" dirty="0">
                <a:latin typeface="Times New Roman" pitchFamily="18" charset="0"/>
                <a:cs typeface="Times New Roman" pitchFamily="18" charset="0"/>
              </a:rPr>
              <a:t>His technique was sketchy when he painted coloured animals in action.</a:t>
            </a:r>
          </a:p>
          <a:p>
            <a:r>
              <a:rPr lang="en-US" sz="2200" dirty="0">
                <a:latin typeface="Times New Roman" pitchFamily="18" charset="0"/>
                <a:cs typeface="Times New Roman" pitchFamily="18" charset="0"/>
              </a:rPr>
              <a:t>According to him “Beauty is not in rhythm, proportion and balance rather beauty is actually in nature, in real and in raw material”.</a:t>
            </a:r>
          </a:p>
          <a:p>
            <a:r>
              <a:rPr lang="en-US" sz="2200" dirty="0">
                <a:latin typeface="Times New Roman" pitchFamily="18" charset="0"/>
                <a:cs typeface="Times New Roman" pitchFamily="18" charset="0"/>
              </a:rPr>
              <a:t>His juxtaposed spots of colours provides greater freshness and vividness to his work. He was of the view that “Painting is a bridge b/w the thought of the artist and the thought of the observer”.</a:t>
            </a:r>
          </a:p>
          <a:p>
            <a:r>
              <a:rPr lang="en-US" sz="2200" dirty="0">
                <a:latin typeface="Times New Roman" panose="02020603050405020304" pitchFamily="18" charset="0"/>
                <a:cs typeface="Times New Roman" panose="02020603050405020304" pitchFamily="18" charset="0"/>
              </a:rPr>
              <a:t>He also said :“</a:t>
            </a:r>
            <a:r>
              <a:rPr lang="en-US" sz="2200" i="1" dirty="0">
                <a:latin typeface="Times New Roman" panose="02020603050405020304" pitchFamily="18" charset="0"/>
                <a:cs typeface="Times New Roman" panose="02020603050405020304" pitchFamily="18" charset="0"/>
              </a:rPr>
              <a:t>The primary merit of a painting is to be a feast for the eye”</a:t>
            </a:r>
          </a:p>
          <a:p>
            <a:endParaRPr lang="en-US" sz="22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828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896600" cy="533400"/>
          </a:xfrm>
        </p:spPr>
        <p:txBody>
          <a:bodyPr>
            <a:normAutofit fontScale="90000"/>
          </a:bodyPr>
          <a:lstStyle/>
          <a:p>
            <a:r>
              <a:rPr lang="en-US" dirty="0">
                <a:latin typeface="Times New Roman" pitchFamily="18" charset="0"/>
                <a:cs typeface="Times New Roman" pitchFamily="18" charset="0"/>
              </a:rPr>
              <a:t>The Barque of Dante / </a:t>
            </a:r>
            <a:r>
              <a:rPr lang="en-US" sz="3600" i="1" dirty="0">
                <a:effectLst/>
                <a:latin typeface="Times New Roman" panose="02020603050405020304" pitchFamily="18" charset="0"/>
                <a:cs typeface="Times New Roman" panose="02020603050405020304" pitchFamily="18" charset="0"/>
              </a:rPr>
              <a:t>Dante and Virgil in Hell</a:t>
            </a:r>
            <a:r>
              <a:rPr lang="en-US" sz="3600" dirty="0">
                <a:effectLst/>
                <a:latin typeface="Times New Roman" panose="02020603050405020304" pitchFamily="18" charset="0"/>
                <a:cs typeface="Times New Roman" panose="02020603050405020304" pitchFamily="18" charset="0"/>
              </a:rPr>
              <a:t> </a:t>
            </a:r>
            <a:endParaRPr lang="en-US"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46606" y="698380"/>
            <a:ext cx="7940395" cy="5931020"/>
          </a:xfrm>
        </p:spPr>
      </p:pic>
    </p:spTree>
    <p:extLst>
      <p:ext uri="{BB962C8B-B14F-4D97-AF65-F5344CB8AC3E}">
        <p14:creationId xmlns:p14="http://schemas.microsoft.com/office/powerpoint/2010/main" val="126035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4618"/>
            <a:ext cx="7620000" cy="533400"/>
          </a:xfrm>
        </p:spPr>
        <p:txBody>
          <a:bodyPr>
            <a:normAutofit fontScale="90000"/>
          </a:bodyPr>
          <a:lstStyle/>
          <a:p>
            <a:r>
              <a:rPr lang="en-US" dirty="0">
                <a:latin typeface="Times New Roman" pitchFamily="18" charset="0"/>
                <a:cs typeface="Times New Roman" pitchFamily="18" charset="0"/>
              </a:rPr>
              <a:t>Liberty Leading the People</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664028"/>
            <a:ext cx="7620000" cy="6041572"/>
          </a:xfrm>
        </p:spPr>
      </p:pic>
    </p:spTree>
    <p:extLst>
      <p:ext uri="{BB962C8B-B14F-4D97-AF65-F5344CB8AC3E}">
        <p14:creationId xmlns:p14="http://schemas.microsoft.com/office/powerpoint/2010/main" val="1148966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247</TotalTime>
  <Words>1105</Words>
  <Application>Microsoft Office PowerPoint</Application>
  <PresentationFormat>Widescreen</PresentationFormat>
  <Paragraphs>54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Bookman Old Style</vt:lpstr>
      <vt:lpstr>Rockwell</vt:lpstr>
      <vt:lpstr>Times New Roman</vt:lpstr>
      <vt:lpstr>Damask</vt:lpstr>
      <vt:lpstr>Eugene Delacroix  (1798-1863)</vt:lpstr>
      <vt:lpstr>PowerPoint Presentation</vt:lpstr>
      <vt:lpstr>Eugene Delacroix</vt:lpstr>
      <vt:lpstr>Eugene Delacroix</vt:lpstr>
      <vt:lpstr>Eugene Delacroix</vt:lpstr>
      <vt:lpstr>MAIN FEATURES</vt:lpstr>
      <vt:lpstr>PowerPoint Presentation</vt:lpstr>
      <vt:lpstr>The Barque of Dante / Dante and Virgil in Hell </vt:lpstr>
      <vt:lpstr>Liberty Leading the People</vt:lpstr>
      <vt:lpstr>Death of Sardanapalas</vt:lpstr>
      <vt:lpstr>Women of Algier </vt:lpstr>
      <vt:lpstr>Massacre at Chios</vt:lpstr>
      <vt:lpstr>Battle of Taillebourg</vt:lpstr>
      <vt:lpstr>Battle of Taillebourg</vt:lpstr>
      <vt:lpstr>Sketch of Lion Hunt</vt:lpstr>
      <vt:lpstr>Lion Hunt</vt:lpstr>
      <vt:lpstr>Tiger and Snake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Eugene Delacroix 1798-1863</dc:title>
  <dc:creator>acer</dc:creator>
  <cp:lastModifiedBy>Admin</cp:lastModifiedBy>
  <cp:revision>49</cp:revision>
  <dcterms:created xsi:type="dcterms:W3CDTF">2012-10-29T17:07:46Z</dcterms:created>
  <dcterms:modified xsi:type="dcterms:W3CDTF">2020-05-14T20:22:48Z</dcterms:modified>
</cp:coreProperties>
</file>